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75" r:id="rId17"/>
    <p:sldId id="1133" r:id="rId18"/>
    <p:sldId id="1077" r:id="rId19"/>
    <p:sldId id="1078" r:id="rId20"/>
    <p:sldId id="1076" r:id="rId21"/>
    <p:sldId id="1089" r:id="rId22"/>
    <p:sldId id="1080" r:id="rId23"/>
    <p:sldId id="1084" r:id="rId24"/>
    <p:sldId id="1082" r:id="rId25"/>
    <p:sldId id="1085" r:id="rId26"/>
    <p:sldId id="1086" r:id="rId27"/>
    <p:sldId id="1161" r:id="rId28"/>
    <p:sldId id="799" r:id="rId29"/>
    <p:sldId id="1090" r:id="rId30"/>
    <p:sldId id="1146" r:id="rId31"/>
    <p:sldId id="1091" r:id="rId32"/>
    <p:sldId id="1095" r:id="rId33"/>
    <p:sldId id="1096" r:id="rId34"/>
    <p:sldId id="1169" r:id="rId35"/>
    <p:sldId id="1098" r:id="rId36"/>
    <p:sldId id="1097" r:id="rId37"/>
    <p:sldId id="1099" r:id="rId38"/>
    <p:sldId id="1167" r:id="rId39"/>
    <p:sldId id="1170" r:id="rId40"/>
    <p:sldId id="1100" r:id="rId41"/>
    <p:sldId id="825" r:id="rId42"/>
    <p:sldId id="1029" r:id="rId43"/>
    <p:sldId id="1001" r:id="rId44"/>
    <p:sldId id="1032" r:id="rId45"/>
    <p:sldId id="1094" r:id="rId46"/>
    <p:sldId id="1145" r:id="rId47"/>
    <p:sldId id="1101" r:id="rId48"/>
    <p:sldId id="768" r:id="rId49"/>
    <p:sldId id="1103" r:id="rId50"/>
    <p:sldId id="1130" r:id="rId51"/>
    <p:sldId id="1122" r:id="rId52"/>
    <p:sldId id="1147" r:id="rId53"/>
    <p:sldId id="378" r:id="rId54"/>
    <p:sldId id="1134" r:id="rId55"/>
    <p:sldId id="1131" r:id="rId56"/>
    <p:sldId id="1132" r:id="rId57"/>
    <p:sldId id="1104" r:id="rId58"/>
    <p:sldId id="1149" r:id="rId59"/>
    <p:sldId id="1136" r:id="rId60"/>
    <p:sldId id="1137" r:id="rId61"/>
    <p:sldId id="1138" r:id="rId62"/>
    <p:sldId id="1139" r:id="rId63"/>
    <p:sldId id="1140" r:id="rId64"/>
    <p:sldId id="1141" r:id="rId65"/>
    <p:sldId id="1142" r:id="rId66"/>
    <p:sldId id="1143" r:id="rId67"/>
    <p:sldId id="1144" r:id="rId68"/>
    <p:sldId id="1159" r:id="rId69"/>
    <p:sldId id="1111" r:id="rId70"/>
    <p:sldId id="1107" r:id="rId71"/>
    <p:sldId id="1152" r:id="rId72"/>
    <p:sldId id="1153" r:id="rId73"/>
    <p:sldId id="1154" r:id="rId74"/>
    <p:sldId id="1109" r:id="rId75"/>
    <p:sldId id="1155" r:id="rId76"/>
    <p:sldId id="1071" r:id="rId77"/>
    <p:sldId id="1156" r:id="rId78"/>
    <p:sldId id="1108" r:id="rId79"/>
    <p:sldId id="1157" r:id="rId80"/>
    <p:sldId id="1158" r:id="rId8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50" d="100"/>
        <a:sy n="150" d="100"/>
      </p:scale>
      <p:origin x="0" y="-331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28</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41</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p>
              <a:p>
                <a:r>
                  <a:rPr lang="en-US" dirty="0" err="1"/>
                  <a:t>Sarsa</a:t>
                </a:r>
                <a:r>
                  <a:rPr lang="en-US" dirty="0"/>
                  <a:t> updates it behavior policy during training, instead of using fixed behavior policy? Not PE, but GPI?</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71</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72</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73</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80</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1.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0.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1.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6.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1.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emf"/></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400.png"/></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7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7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70000" lnSpcReduction="20000"/>
              </a:bodyPr>
              <a:lstStyle/>
              <a:p>
                <a:r>
                  <a:rPr lang="en-US" dirty="0"/>
                  <a:t>Consider episodic tasks: </a:t>
                </a:r>
              </a:p>
              <a:p>
                <a:pPr lvl="1"/>
                <a:r>
                  <a:rPr lang="en-US" sz="2900" dirty="0">
                    <a:solidFill>
                      <a:srgbClr val="C00000"/>
                    </a:solidFill>
                  </a:rPr>
                  <a:t>Return</a:t>
                </a:r>
                <a:r>
                  <a:rPr lang="en-US" sz="2900" dirty="0"/>
                  <a:t> (cumulative discounted reward) at time </a:t>
                </a:r>
                <a14:m>
                  <m:oMath xmlns:m="http://schemas.openxmlformats.org/officeDocument/2006/math">
                    <m:r>
                      <a:rPr lang="en-US" sz="2900" b="0" i="1" smtClean="0">
                        <a:latin typeface="Cambria Math" panose="02040503050406030204" pitchFamily="18" charset="0"/>
                      </a:rPr>
                      <m:t>𝑡</m:t>
                    </m:r>
                  </m:oMath>
                </a14:m>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r>
                      <a:rPr lang="en-US" sz="2900" i="1">
                        <a:latin typeface="Cambria Math" panose="02040503050406030204" pitchFamily="18" charset="0"/>
                      </a:rPr>
                      <m:t>≐</m:t>
                    </m:r>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𝑘</m:t>
                        </m:r>
                        <m:r>
                          <a:rPr lang="en-US" sz="2900" i="1">
                            <a:latin typeface="Cambria Math" panose="02040503050406030204" pitchFamily="18" charset="0"/>
                          </a:rPr>
                          <m:t>=0</m:t>
                        </m:r>
                      </m:sub>
                      <m:sup>
                        <m:r>
                          <a:rPr lang="en-US" sz="2900" i="1">
                            <a:latin typeface="Cambria Math" panose="02040503050406030204" pitchFamily="18" charset="0"/>
                          </a:rPr>
                          <m:t>𝑇</m:t>
                        </m:r>
                        <m:r>
                          <a:rPr lang="en-US" sz="2900" i="1">
                            <a:latin typeface="Cambria Math" panose="02040503050406030204" pitchFamily="18" charset="0"/>
                          </a:rPr>
                          <m:t>−1</m:t>
                        </m:r>
                      </m:sup>
                      <m:e>
                        <m:sSup>
                          <m:sSupPr>
                            <m:ctrlPr>
                              <a:rPr lang="en-US" sz="2900" i="1">
                                <a:latin typeface="Cambria Math" panose="02040503050406030204" pitchFamily="18" charset="0"/>
                              </a:rPr>
                            </m:ctrlPr>
                          </m:sSupPr>
                          <m:e>
                            <m:r>
                              <a:rPr lang="en-US" sz="2900" i="1">
                                <a:latin typeface="Cambria Math" panose="02040503050406030204" pitchFamily="18" charset="0"/>
                              </a:rPr>
                              <m:t>𝛾</m:t>
                            </m:r>
                          </m:e>
                          <m:sup>
                            <m:r>
                              <a:rPr lang="en-US" sz="2900" i="1">
                                <a:latin typeface="Cambria Math" panose="02040503050406030204" pitchFamily="18" charset="0"/>
                              </a:rPr>
                              <m:t>𝑘</m:t>
                            </m:r>
                          </m:sup>
                        </m:sSup>
                      </m:e>
                    </m:nary>
                    <m:sSub>
                      <m:sSubPr>
                        <m:ctrlPr>
                          <a:rPr lang="en-US" sz="2900" i="1">
                            <a:latin typeface="Cambria Math" panose="02040503050406030204" pitchFamily="18" charset="0"/>
                          </a:rPr>
                        </m:ctrlPr>
                      </m:sSubPr>
                      <m:e>
                        <m:r>
                          <a:rPr lang="en-US" sz="2900" i="1">
                            <a:latin typeface="Cambria Math" panose="02040503050406030204" pitchFamily="18" charset="0"/>
                          </a:rPr>
                          <m:t>𝑅</m:t>
                        </m:r>
                      </m:e>
                      <m:sub>
                        <m:r>
                          <a:rPr lang="en-US" sz="2900" i="1">
                            <a:latin typeface="Cambria Math" panose="02040503050406030204" pitchFamily="18" charset="0"/>
                          </a:rPr>
                          <m:t>𝑡</m:t>
                        </m:r>
                        <m:r>
                          <a:rPr lang="en-US" sz="2900" i="1">
                            <a:latin typeface="Cambria Math" panose="02040503050406030204" pitchFamily="18" charset="0"/>
                          </a:rPr>
                          <m:t>+</m:t>
                        </m:r>
                        <m:r>
                          <a:rPr lang="en-US" sz="2900" i="1">
                            <a:latin typeface="Cambria Math" panose="02040503050406030204" pitchFamily="18" charset="0"/>
                          </a:rPr>
                          <m:t>𝑘</m:t>
                        </m:r>
                        <m:r>
                          <a:rPr lang="en-US" sz="2900" i="1">
                            <a:latin typeface="Cambria Math" panose="02040503050406030204" pitchFamily="18" charset="0"/>
                          </a:rPr>
                          <m:t>+1</m:t>
                        </m:r>
                      </m:sub>
                    </m:sSub>
                  </m:oMath>
                </a14:m>
                <a:endParaRPr lang="en-US" sz="2900" dirty="0"/>
              </a:p>
              <a:p>
                <a:pPr lvl="1"/>
                <a:r>
                  <a:rPr lang="en-US" sz="2900" b="0" dirty="0">
                    <a:solidFill>
                      <a:srgbClr val="C00000"/>
                    </a:solidFill>
                  </a:rPr>
                  <a:t>State Value Function </a:t>
                </a:r>
                <a:r>
                  <a:rPr lang="en-US" sz="2900" b="0" dirty="0"/>
                  <a:t>is expected return under policy </a:t>
                </a:r>
                <a14:m>
                  <m:oMath xmlns:m="http://schemas.openxmlformats.org/officeDocument/2006/math">
                    <m:r>
                      <a:rPr lang="en-US" sz="2900" b="0" i="1" smtClean="0">
                        <a:latin typeface="Cambria Math" panose="02040503050406030204" pitchFamily="18" charset="0"/>
                      </a:rPr>
                      <m:t>𝜋</m:t>
                    </m:r>
                  </m:oMath>
                </a14:m>
                <a:r>
                  <a:rPr lang="en-US" sz="2900" b="0" dirty="0"/>
                  <a:t>: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𝑣</m:t>
                        </m:r>
                      </m:e>
                      <m:sub>
                        <m:r>
                          <a:rPr lang="en-US" sz="2900" b="0" i="1" smtClean="0">
                            <a:latin typeface="Cambria Math" panose="02040503050406030204" pitchFamily="18" charset="0"/>
                          </a:rPr>
                          <m:t>𝜋</m:t>
                        </m:r>
                      </m:sub>
                    </m:sSub>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e>
                    </m:d>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𝔼</m:t>
                        </m:r>
                      </m:e>
                      <m:sub>
                        <m:r>
                          <a:rPr lang="en-US" sz="2900" b="0" i="1" smtClean="0">
                            <a:latin typeface="Cambria Math" panose="02040503050406030204" pitchFamily="18" charset="0"/>
                          </a:rPr>
                          <m:t>𝜋</m:t>
                        </m:r>
                      </m:sub>
                    </m:sSub>
                    <m:d>
                      <m:dPr>
                        <m:begChr m:val="["/>
                        <m:endChr m:val="]"/>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𝐺</m:t>
                            </m:r>
                          </m:e>
                          <m:sub>
                            <m:r>
                              <a:rPr lang="en-US" sz="2900" b="0" i="1" smtClean="0">
                                <a:latin typeface="Cambria Math" panose="02040503050406030204" pitchFamily="18" charset="0"/>
                              </a:rPr>
                              <m:t>𝑡</m:t>
                            </m:r>
                          </m:sub>
                        </m:sSub>
                      </m:e>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𝑆</m:t>
                            </m:r>
                          </m:e>
                          <m:sub>
                            <m:r>
                              <a:rPr lang="en-US" sz="2900" b="0" i="1" smtClean="0">
                                <a:latin typeface="Cambria Math" panose="02040503050406030204" pitchFamily="18" charset="0"/>
                              </a:rPr>
                              <m:t>𝑡</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e>
                    </m:d>
                  </m:oMath>
                </a14:m>
                <a:endParaRPr lang="en-US" sz="2900" dirty="0"/>
              </a:p>
              <a:p>
                <a:pPr lvl="1"/>
                <a:r>
                  <a:rPr lang="en-US" sz="2900" b="0" dirty="0">
                    <a:solidFill>
                      <a:srgbClr val="C00000"/>
                    </a:solidFill>
                  </a:rPr>
                  <a:t>State </a:t>
                </a:r>
                <a:r>
                  <a:rPr lang="en-US" altLang="zh-CN" sz="2900" b="0" dirty="0">
                    <a:solidFill>
                      <a:srgbClr val="C00000"/>
                    </a:solidFill>
                  </a:rPr>
                  <a:t>Action</a:t>
                </a:r>
                <a:r>
                  <a:rPr lang="en-US" sz="2900" b="0" dirty="0">
                    <a:solidFill>
                      <a:srgbClr val="C00000"/>
                    </a:solidFill>
                  </a:rPr>
                  <a:t> Value Function </a:t>
                </a:r>
                <a:r>
                  <a:rPr lang="en-US" sz="2900" b="0" dirty="0"/>
                  <a:t>is expected return from taking action </a:t>
                </a:r>
                <a14:m>
                  <m:oMath xmlns:m="http://schemas.openxmlformats.org/officeDocument/2006/math">
                    <m:r>
                      <a:rPr lang="en-US" sz="2900" i="1">
                        <a:latin typeface="Cambria Math" panose="02040503050406030204" pitchFamily="18" charset="0"/>
                      </a:rPr>
                      <m:t>𝑎</m:t>
                    </m:r>
                  </m:oMath>
                </a14:m>
                <a:r>
                  <a:rPr lang="en-US" sz="2900" b="0" dirty="0"/>
                  <a:t>, then follow policy </a:t>
                </a:r>
                <a14:m>
                  <m:oMath xmlns:m="http://schemas.openxmlformats.org/officeDocument/2006/math">
                    <m:r>
                      <a:rPr lang="en-US" sz="2900" b="0" i="1" smtClean="0">
                        <a:latin typeface="Cambria Math" panose="02040503050406030204" pitchFamily="18" charset="0"/>
                      </a:rPr>
                      <m:t>𝜋</m:t>
                    </m:r>
                  </m:oMath>
                </a14:m>
                <a:r>
                  <a:rPr lang="en-US" sz="2900" b="0" dirty="0"/>
                  <a:t>:</a:t>
                </a:r>
                <a:r>
                  <a:rPr lang="en-US" sz="2900" dirty="0"/>
                  <a:t>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rPr>
                          <m:t>𝜋</m:t>
                        </m:r>
                      </m:sub>
                    </m:sSub>
                    <m:d>
                      <m:dPr>
                        <m:ctrlPr>
                          <a:rPr lang="en-US" sz="2900" i="1">
                            <a:latin typeface="Cambria Math" panose="02040503050406030204" pitchFamily="18" charset="0"/>
                          </a:rPr>
                        </m:ctrlPr>
                      </m:dPr>
                      <m:e>
                        <m:r>
                          <a:rPr lang="en-US" sz="2900" i="1">
                            <a:latin typeface="Cambria Math" panose="02040503050406030204" pitchFamily="18" charset="0"/>
                          </a:rPr>
                          <m:t>𝑠</m:t>
                        </m:r>
                        <m:r>
                          <a:rPr lang="en-US" sz="2900" i="1">
                            <a:latin typeface="Cambria Math" panose="02040503050406030204" pitchFamily="18" charset="0"/>
                          </a:rPr>
                          <m:t>,</m:t>
                        </m:r>
                        <m:r>
                          <a:rPr lang="en-US" sz="2900" i="1">
                            <a:latin typeface="Cambria Math" panose="02040503050406030204" pitchFamily="18" charset="0"/>
                          </a:rPr>
                          <m:t>𝑎</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𝔼</m:t>
                        </m:r>
                      </m:e>
                      <m:sub>
                        <m:r>
                          <a:rPr lang="en-US" sz="2900" i="1">
                            <a:latin typeface="Cambria Math" panose="02040503050406030204" pitchFamily="18" charset="0"/>
                          </a:rPr>
                          <m:t>𝜋</m:t>
                        </m:r>
                      </m:sub>
                    </m:sSub>
                    <m:d>
                      <m:dPr>
                        <m:begChr m:val="["/>
                        <m:endChr m:val="]"/>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𝐺</m:t>
                            </m:r>
                          </m:e>
                          <m:sub>
                            <m:r>
                              <a:rPr lang="en-US" sz="2900" i="1">
                                <a:latin typeface="Cambria Math" panose="02040503050406030204" pitchFamily="18" charset="0"/>
                              </a:rPr>
                              <m:t>𝑡</m:t>
                            </m:r>
                          </m:sub>
                        </m:sSub>
                      </m:e>
                      <m:e>
                        <m:sSub>
                          <m:sSubPr>
                            <m:ctrlPr>
                              <a:rPr lang="en-US" sz="2900" i="1">
                                <a:latin typeface="Cambria Math" panose="02040503050406030204" pitchFamily="18" charset="0"/>
                              </a:rPr>
                            </m:ctrlPr>
                          </m:sSubPr>
                          <m:e>
                            <m:r>
                              <a:rPr lang="en-US" sz="2900" i="1">
                                <a:latin typeface="Cambria Math" panose="02040503050406030204" pitchFamily="18" charset="0"/>
                              </a:rPr>
                              <m:t>𝑆</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𝑠</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𝐴</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𝑎</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778" t="-2833" r="-2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77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if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endParaRPr lang="en-US" sz="2800" dirty="0"/>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2"/>
                <a:stretch>
                  <a:fillRect l="-815" t="-2031" b="-21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50</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2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so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may not be greedy w.r.t the updated Q-function; while QL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that is greedy w.r.t the updated Q-function in the next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3345" r="-2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(in Dyna-Q):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Stochastic Gradient Descent (SGD):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5785</TotalTime>
  <Words>9071</Words>
  <Application>Microsoft Office PowerPoint</Application>
  <PresentationFormat>On-screen Show (4:3)</PresentationFormat>
  <Paragraphs>853</Paragraphs>
  <Slides>80</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CMMI10</vt:lpstr>
      <vt:lpstr>CMR10</vt: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340</cp:revision>
  <dcterms:created xsi:type="dcterms:W3CDTF">2020-05-13T19:01:03Z</dcterms:created>
  <dcterms:modified xsi:type="dcterms:W3CDTF">2021-05-24T11:05:16Z</dcterms:modified>
</cp:coreProperties>
</file>